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2362320" y="1023120"/>
            <a:ext cx="744516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4</a:t>
            </a:r>
            <a:endParaRPr lang="en-US" sz="6500" b="0" strike="noStrike" spc="-1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957960" y="3080520"/>
            <a:ext cx="10199160" cy="32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Command Line</a:t>
            </a:r>
            <a:endParaRPr lang="en-US" sz="7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Interface Management</a:t>
            </a:r>
            <a:endParaRPr lang="en-US" sz="7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Essential File and Directory Commands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Directory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storage location for files and other directories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 and directory management and navigation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MD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command to create a new directory or subdirectory 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E7BB3"/>
                </a:solidFill>
                <a:latin typeface="Arial"/>
              </a:rPr>
              <a:t>md Data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will create a directory called </a:t>
            </a:r>
            <a:r>
              <a:rPr lang="en-US" sz="2400" b="0" strike="noStrike" spc="-1">
                <a:solidFill>
                  <a:srgbClr val="0E7BB3"/>
                </a:solidFill>
                <a:latin typeface="Helvetica LT Std"/>
              </a:rPr>
              <a:t>Data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Located in the current directory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When a directory is created, two indicators are generated: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3300" b="0" strike="noStrike" spc="-1">
                <a:solidFill>
                  <a:srgbClr val="0E7BB3"/>
                </a:solidFill>
                <a:latin typeface="Helvetica LT Std"/>
              </a:rPr>
              <a:t>.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is the marker for the current directory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3300" b="0" strike="noStrike" spc="-1">
                <a:solidFill>
                  <a:srgbClr val="1369B4"/>
                </a:solidFill>
                <a:latin typeface="Helvetica LT Std"/>
              </a:rPr>
              <a:t>..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is the marker for the parent directory from which the current directory branches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Markers cannot be deleted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Found in every directory and subdirectory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65" name="Picture 3"/>
          <p:cNvPicPr/>
          <p:nvPr/>
        </p:nvPicPr>
        <p:blipFill>
          <a:blip r:embed="rId2"/>
          <a:stretch/>
        </p:blipFill>
        <p:spPr>
          <a:xfrm>
            <a:off x="2279520" y="1846800"/>
            <a:ext cx="6041520" cy="425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 dirty="0">
                <a:solidFill>
                  <a:srgbClr val="000000"/>
                </a:solidFill>
                <a:latin typeface="Helvetica LT Std"/>
              </a:rPr>
              <a:t>Current directory</a:t>
            </a:r>
            <a:r>
              <a:rPr lang="en-US" sz="2800" b="0" i="1" strike="noStrike" spc="-1" dirty="0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 directory you are in; reflected in command prompt</a:t>
            </a:r>
            <a:endParaRPr lang="en-US" sz="2800" b="0" strike="noStrike" spc="-1" dirty="0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1" strike="noStrike" spc="-1" dirty="0">
                <a:solidFill>
                  <a:srgbClr val="1369B4"/>
                </a:solidFill>
                <a:latin typeface="Arial"/>
              </a:rPr>
              <a:t>CD</a:t>
            </a:r>
            <a:r>
              <a:rPr lang="en-US" sz="2800" b="1" strike="noStrike" spc="-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command: allows you to make another directory the current directory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69" name="Picture 3"/>
          <p:cNvPicPr/>
          <p:nvPr/>
        </p:nvPicPr>
        <p:blipFill rotWithShape="1">
          <a:blip r:embed="rId2"/>
          <a:srcRect b="11072"/>
          <a:stretch/>
        </p:blipFill>
        <p:spPr>
          <a:xfrm>
            <a:off x="753840" y="4134600"/>
            <a:ext cx="10335240" cy="161575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Contents not immediately displayed in command prompt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DIR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 (directory listing) shows contents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/s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switch: tells the command to search not just the current directory, but all the subdirectories it contains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View can be filtered to see certain file types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Files can be displayed in different orders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Wildcard character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used to represent one or more unknown characters in a string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Question mark wildcard (?) represents a single unknown character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Asterisk wildcard (*) represents any number of unknown characters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to help in searches and identifying specific files, programs, and features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DEL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command to delete files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RD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delete a directory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RD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will not allow you to remove a directory if it contains any files or subdirectories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Current directory cannot be deleted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Commands to Manage Local and Remote Hosts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Tasks represent an instance of a program that is running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TASKLIST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Gives a snapshot of what programs are running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Good way to discover malware or other suspicious software running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D0D0D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/fi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switch filters the search of the tasks running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Combine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TASKLIST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with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MORE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to manually control the scrolling of the list returned by the command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Combine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TASKLIST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with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FIND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to search for specific processes that are running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0" name="Picture 3"/>
          <p:cNvPicPr/>
          <p:nvPr/>
        </p:nvPicPr>
        <p:blipFill>
          <a:blip r:embed="rId2"/>
          <a:stretch/>
        </p:blipFill>
        <p:spPr>
          <a:xfrm>
            <a:off x="1789200" y="4027320"/>
            <a:ext cx="8259840" cy="229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TASKKILL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stops a task from running at the command prompt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Process can be stopped by its image name or by the processor identification (PID) number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PID: unique number assigned by the operating system to identify that specific process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849240" y="1774440"/>
            <a:ext cx="10906920" cy="46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2.2 Given a scenario, use appropriate software tools to assess the security posture of an organization.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Service: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runs in the background of the operating system and does not interact with the desktop; different from a task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TASKLIST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will not identify running services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1369B4"/>
                </a:solidFill>
                <a:latin typeface="Arial"/>
              </a:rPr>
              <a:t>net start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will let you see services that are started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Viewing services allows you to identify vulnerabilities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1369B4"/>
                </a:solidFill>
                <a:latin typeface="Arial"/>
              </a:rPr>
              <a:t>net stop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and the name of the service will end it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Device driver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software program that instructs a piece of hardware how to operate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DRIVERQUERY</a:t>
            </a:r>
            <a:r>
              <a:rPr lang="en-US" sz="2800" b="1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 is used to view installed drivers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/si switch: added to see which drivers are digitally signed by the manufacturer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List of drivers can be exported to to a comma separated value file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89" name="Picture 3"/>
          <p:cNvPicPr/>
          <p:nvPr/>
        </p:nvPicPr>
        <p:blipFill>
          <a:blip r:embed="rId2"/>
          <a:stretch/>
        </p:blipFill>
        <p:spPr>
          <a:xfrm>
            <a:off x="723960" y="1820880"/>
            <a:ext cx="10395360" cy="424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Automate Tasks with Batch Files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Batch file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single file in which a command, series of command, or set of instructions to be processed in sequence is listed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Created with Notepad or any plain-text editor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Saved with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.bat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 extension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run, enter the name of file at the command prompt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Automate Tasks with Batch Files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Any command-line program can be included in a batch file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Specific commands primarily used in batch files: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ECHO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command: used to display two messages and the values of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computername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and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date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system variables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IPCONFIG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command: run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Automate Tasks with Batch Files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96" name="Picture 3"/>
          <p:cNvPicPr/>
          <p:nvPr/>
        </p:nvPicPr>
        <p:blipFill>
          <a:blip r:embed="rId2"/>
          <a:stretch/>
        </p:blipFill>
        <p:spPr>
          <a:xfrm>
            <a:off x="2231640" y="2027880"/>
            <a:ext cx="7379640" cy="411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redirect the output from the screen to a file: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the right chevron character (&gt;)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dir &gt; Files.txt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saves the directory listing to a file named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Files.txt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the current directory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append data output from a command into the existing file: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two right chevrons (&gt;&gt;)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ipconfig &gt;&gt; pcdata.txt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adds the output of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IPCONFIG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to the bottom of the existing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pcdata.txt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file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Append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to add data to an exiting data set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When the output from a command needs to be used in something other than a plain text file: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CLIP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can be combined with another command to direct the output to the system clipboard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ipconfig | clip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will send the output of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IPCONFIG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to the clipboard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05" name="Picture 3"/>
          <p:cNvPicPr/>
          <p:nvPr/>
        </p:nvPicPr>
        <p:blipFill>
          <a:blip r:embed="rId2"/>
          <a:stretch/>
        </p:blipFill>
        <p:spPr>
          <a:xfrm>
            <a:off x="1289160" y="1898280"/>
            <a:ext cx="8254800" cy="440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707560" y="1226160"/>
            <a:ext cx="667332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4.1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401120" y="3159000"/>
            <a:ext cx="9380880" cy="28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Windows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Command Prompt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change the title bar of the Windows command prompt: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TITLE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Helps document the machine being used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Title bar will reset for next session of command prompt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title %computername% %date%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displays host’s computer name and current date in title bar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Change the color of your command prompt for easier viewing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Color command uses two hex digits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First digit specifies background color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digit specifies text color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Command Prompt Tips (continue)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12" name="Picture 3"/>
          <p:cNvPicPr/>
          <p:nvPr/>
        </p:nvPicPr>
        <p:blipFill>
          <a:blip r:embed="rId2"/>
          <a:stretch/>
        </p:blipFill>
        <p:spPr>
          <a:xfrm>
            <a:off x="1117800" y="2165760"/>
            <a:ext cx="960696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4.1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command would you enter at the command prompt to stop a task running?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TASKKILL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command entry to show all batch files that start with the letter S?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 err="1">
                <a:solidFill>
                  <a:srgbClr val="00B0F0"/>
                </a:solidFill>
                <a:latin typeface="Helvetica LT Std"/>
              </a:rPr>
              <a:t>dir</a:t>
            </a: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 S*.bat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marker indicates the current directory?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Single period (.)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4.1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command is placed in a batch file to display text on the screen?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ECHO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command entry to output the task list to a file called processes.txt?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 err="1">
                <a:solidFill>
                  <a:srgbClr val="00B0F0"/>
                </a:solidFill>
                <a:latin typeface="Helvetica LT Std"/>
              </a:rPr>
              <a:t>tasklist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2707560" y="1226160"/>
            <a:ext cx="667332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4.2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401120" y="3159000"/>
            <a:ext cx="9380880" cy="28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Windows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PowerShell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849240" y="1774440"/>
            <a:ext cx="10906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alias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cmdlets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object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piping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provider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script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 Management Instrumentation (WMI)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how PowerShell uses the object model.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 advanced PowerShell commands.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Create PowerShell scripts.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PowerShell: powerful command line shell integrated with Windows.NET technology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Windows.NET: platform that developers use for building apps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treats everything as objects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Object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self-contained resource that stores information about itself in properties and provides program code that can be used to interact with it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26" name="Picture 3"/>
          <p:cNvPicPr/>
          <p:nvPr/>
        </p:nvPicPr>
        <p:blipFill>
          <a:blip r:embed="rId2"/>
          <a:stretch/>
        </p:blipFill>
        <p:spPr>
          <a:xfrm>
            <a:off x="1051200" y="2139840"/>
            <a:ext cx="9740520" cy="38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>
            <a:off x="8492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append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batch file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 prompt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current directory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7" name="CustomShape 3"/>
          <p:cNvSpPr/>
          <p:nvPr/>
        </p:nvSpPr>
        <p:spPr>
          <a:xfrm>
            <a:off x="626580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device driver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directory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switch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wildcard character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considers a service an object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Embedded in service object are data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Property: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each piece of data in the object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Methods: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actions that can performed on the data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Output from </a:t>
            </a:r>
            <a:r>
              <a:rPr lang="en-US" sz="2800" b="0" strike="noStrike" spc="-1">
                <a:solidFill>
                  <a:srgbClr val="1369B4"/>
                </a:solidFill>
                <a:latin typeface="Arial"/>
              </a:rPr>
              <a:t>cmd.exe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is text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PowerShell output may look like text, but it is actually an object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Piping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process of sending output results from one command into another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Commands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Cmdlets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programs inside PowerShell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Over 100 cmdlets in PowerShell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case sensitive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CMD commands in PowerShell are replaced with cmdlet equivalents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Alias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replacement way to enter a command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35" name="Picture 3"/>
          <p:cNvPicPr/>
          <p:nvPr/>
        </p:nvPicPr>
        <p:blipFill rotWithShape="1">
          <a:blip r:embed="rId2"/>
          <a:srcRect b="6594"/>
          <a:stretch/>
        </p:blipFill>
        <p:spPr>
          <a:xfrm>
            <a:off x="908280" y="2165760"/>
            <a:ext cx="10026720" cy="352803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cmdlets use 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verb-noun syntax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 is a verb or action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What is being acted on is a noun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get-childitem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,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get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is the verb,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childitem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is the noun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Help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get-help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cmdlet: used to display help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Enter name of cmdlet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get-help get-service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will display help for the </a:t>
            </a:r>
            <a:r>
              <a:rPr lang="en-US" sz="2400" b="1" strike="noStrike" spc="-1">
                <a:solidFill>
                  <a:srgbClr val="1369B4"/>
                </a:solidFill>
                <a:latin typeface="Arial"/>
              </a:rPr>
              <a:t>get-service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cmdlet</a:t>
            </a:r>
            <a:endParaRPr lang="en-US" sz="24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Expanded help files no longer included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Expanded help files can be accessed using the </a:t>
            </a: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–online 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switch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Can be downloaded to the computer using </a:t>
            </a:r>
            <a:r>
              <a:rPr lang="en-US" sz="2400" b="1" strike="noStrike" spc="-1">
                <a:solidFill>
                  <a:srgbClr val="1369B4"/>
                </a:solidFill>
                <a:latin typeface="Arial"/>
              </a:rPr>
              <a:t>update-help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cmdlet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Basics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41" name="Picture 3"/>
          <p:cNvPicPr/>
          <p:nvPr/>
        </p:nvPicPr>
        <p:blipFill>
          <a:blip r:embed="rId2"/>
          <a:stretch/>
        </p:blipFill>
        <p:spPr>
          <a:xfrm>
            <a:off x="2471400" y="1846800"/>
            <a:ext cx="6900480" cy="455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offers enormous abilities to manage local and remote systems.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Includes many commands to aid in networking, security, Hyper-V virtualization, and Active Directory management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Provider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 layer in PowerShell that allows you to focus on managing a specific data store using the same commands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Ability to manage other environments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the file system, running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get-childitem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cmdlet displays files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the Active Directory provider,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get-childitem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cmdlet displays user objects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Different providers allow access to different information stores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get-psprovider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cmdlet displays the providers installed on system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48" name="Picture 3"/>
          <p:cNvPicPr/>
          <p:nvPr/>
        </p:nvPicPr>
        <p:blipFill>
          <a:blip r:embed="rId2"/>
          <a:stretch/>
        </p:blipFill>
        <p:spPr>
          <a:xfrm>
            <a:off x="1133280" y="2114280"/>
            <a:ext cx="9576000" cy="38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Navigate command line interface.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Experiment with batch files to run command-line commands.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Identify tips for working at the command prompt.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Each provider has a shortcut to its environment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 output for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get-psprovider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cmdlet, Drives column indicates shortcut for each provider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Similar to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DIR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53" name="Picture 3"/>
          <p:cNvPicPr/>
          <p:nvPr/>
        </p:nvPicPr>
        <p:blipFill>
          <a:blip r:embed="rId2"/>
          <a:stretch/>
        </p:blipFill>
        <p:spPr>
          <a:xfrm>
            <a:off x="2315160" y="1743120"/>
            <a:ext cx="7212600" cy="463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get-netipaddress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cmdlet displays computer’s IP address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format-table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cmdlet will display information in column format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get-wmiobject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cmdlet will display information about hardware installed on computer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Windows Management Instrumentation (WMI)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infrastructure in Windows for managing data and operations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58" name="Picture 3"/>
          <p:cNvPicPr/>
          <p:nvPr/>
        </p:nvPicPr>
        <p:blipFill rotWithShape="1">
          <a:blip r:embed="rId2"/>
          <a:srcRect b="5887"/>
          <a:stretch/>
        </p:blipFill>
        <p:spPr>
          <a:xfrm>
            <a:off x="872640" y="2226240"/>
            <a:ext cx="10097280" cy="339213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Further filter objects according to specifications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where_object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cmdlet will display stopped services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Analyzes objects based on a condition: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get-service | where-object {$_.status –eq “stopped”}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Will show only objects whose status equals stopped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Advanced PowerShell Command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62" name="Picture 3"/>
          <p:cNvPicPr/>
          <p:nvPr/>
        </p:nvPicPr>
        <p:blipFill rotWithShape="1">
          <a:blip r:embed="rId2"/>
          <a:srcRect b="5123"/>
          <a:stretch/>
        </p:blipFill>
        <p:spPr>
          <a:xfrm>
            <a:off x="1843560" y="1984680"/>
            <a:ext cx="8155800" cy="381280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Scripts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PowerShell does not use batch files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Commands are placed in scripts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Script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listing of PowerShell commands and options that will be processed in order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Created using Notepad or any plain-text editor;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.ps1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 extension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run, enter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 ./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and the name of the script</a:t>
            </a:r>
            <a:endParaRPr lang="en-US" sz="26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Scripts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get-executionpolicy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cmdlet determines current status of PowerShell environment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Restricted (no scripts can be run)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 signed (only scripts signed by a publisher can be run)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Remote signed (downloaded scripts must be signed by a trusted publisher)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Unrestricted (no restrictions, all PowerShell scripts will run)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PowerShell Scripts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set-executionpolicy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cmdlet is used to change the policy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set-executionpolicy allsigned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will change it to that policy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Before it is changed, you will be prompted to accept or reject change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169" name="Picture 3"/>
          <p:cNvPicPr/>
          <p:nvPr/>
        </p:nvPicPr>
        <p:blipFill>
          <a:blip r:embed="rId2"/>
          <a:stretch/>
        </p:blipFill>
        <p:spPr>
          <a:xfrm>
            <a:off x="815040" y="3664800"/>
            <a:ext cx="10713240" cy="22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4.2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How is the syntax of a PowerShell cmdlet constructed?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Verb-noun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When a command line or Linux command is run in PowerShell, what type of command is it?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Alias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How would you get additional help for the get-process</a:t>
            </a:r>
            <a:r>
              <a:rPr lang="en-US" sz="2800" b="1" strike="noStrike" spc="-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cmdlet?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Enter get-help get-process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Command prompt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command-line interface for manually entering commands in a Windows computer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Windows 10 location: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Start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All Apps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Windows System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Command Prompt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Windows 7 location: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Start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All Programs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 Accessories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Command Prompt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Not case sensitive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4.2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cmdlet displays the properties and methods of an object?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get-member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file extension for saved PowerShell scripts?</a:t>
            </a:r>
            <a:endParaRPr lang="en-US" sz="28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      ps1</a:t>
            </a:r>
            <a:endParaRPr lang="en-US" sz="26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2707560" y="1226160"/>
            <a:ext cx="6673320" cy="158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4.3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1401120" y="3159000"/>
            <a:ext cx="9380880" cy="281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Introduction</a:t>
            </a:r>
            <a:endParaRPr lang="en-US" sz="6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to Linux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4924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command-language interpreter (CLI)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distro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forked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free and open source software (FOSS)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hard link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6265800" y="1774440"/>
            <a:ext cx="513288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home directory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inode number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Linux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man page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  <a:ea typeface="DejaVu Sans"/>
              </a:rPr>
              <a:t>symbolic link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87880" y="511560"/>
            <a:ext cx="111679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the Linux operating system.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the Linux shell to the Windows command line.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 Linux commands.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Explain how to view command help in Linux.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Overview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Linux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open-source computer operating system that is derived from the UNIX operating system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Forked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 program that has been modified to create a new development branch as a separate program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Free and open source software (FOSS)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software whose source code is not locked and can be modified by anyone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Overview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Linux is licensed under the GNU project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Users can run GNU software, share it, study and review its code, and modify it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Users can adapt and use their own versions of Linux</a:t>
            </a:r>
            <a:endParaRPr lang="en-US" sz="26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Distro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 specific version of Linux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Hundreds of Linux distros available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Adapted for specific purposes and users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Shell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Graphic user interface (GUI) can vary 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 line interface (CLI) provides a common interface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Command-language interpreter (CLI)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executes commands from direct keyboard entry or a program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 line environment is the shell; through it, users can interact with the operating system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Shell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Bash shell (Bourne-Again Shell) is found in most Linux distros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Command-line prompt reflects your login name and a symbol 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Pound sign (#): user is a super user with root privileges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Dollar sign ($): user is a regular user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Shell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91" name="Picture 3"/>
          <p:cNvPicPr/>
          <p:nvPr/>
        </p:nvPicPr>
        <p:blipFill>
          <a:blip r:embed="rId2"/>
          <a:stretch/>
        </p:blipFill>
        <p:spPr>
          <a:xfrm>
            <a:off x="972000" y="2036520"/>
            <a:ext cx="9899280" cy="38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Home directory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where you store your personal files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have the path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/home/</a:t>
            </a:r>
            <a:r>
              <a:rPr lang="en-US" sz="2600" b="0" i="1" strike="noStrike" spc="-1">
                <a:solidFill>
                  <a:srgbClr val="1369B4"/>
                </a:solidFill>
                <a:latin typeface="Arial"/>
              </a:rPr>
              <a:t>UserName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Shell interface is case-sensitive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See path with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pwd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command; stands for print working directory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change the directory where you are located, use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cd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Insert a space after and command and before the directory name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53" name="Content Placeholder 2"/>
          <p:cNvPicPr/>
          <p:nvPr/>
        </p:nvPicPr>
        <p:blipFill>
          <a:blip r:embed="rId2"/>
          <a:stretch/>
        </p:blipFill>
        <p:spPr>
          <a:xfrm>
            <a:off x="1056600" y="2664000"/>
            <a:ext cx="9729720" cy="263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96" name="Picture 3"/>
          <p:cNvPicPr/>
          <p:nvPr/>
        </p:nvPicPr>
        <p:blipFill>
          <a:blip r:embed="rId2"/>
          <a:stretch/>
        </p:blipFill>
        <p:spPr>
          <a:xfrm>
            <a:off x="1904400" y="2217600"/>
            <a:ext cx="8033760" cy="38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199" name="Picture 3"/>
          <p:cNvPicPr/>
          <p:nvPr/>
        </p:nvPicPr>
        <p:blipFill rotWithShape="1">
          <a:blip r:embed="rId2"/>
          <a:srcRect b="5014"/>
          <a:stretch/>
        </p:blipFill>
        <p:spPr>
          <a:xfrm>
            <a:off x="1759680" y="2122560"/>
            <a:ext cx="8323200" cy="360893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Viewing Files and Directories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view the files in a directory, use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ls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ls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is short for list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Adds switches to increase functionality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03" name="Picture 3"/>
          <p:cNvPicPr/>
          <p:nvPr/>
        </p:nvPicPr>
        <p:blipFill>
          <a:blip r:embed="rId2"/>
          <a:stretch/>
        </p:blipFill>
        <p:spPr>
          <a:xfrm>
            <a:off x="2099520" y="1915560"/>
            <a:ext cx="7643520" cy="42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It may not be obvious what the information represents when you run the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ls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Total number of files at top of list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First character in a file specifies file type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Fields 1—7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08" name="Picture 3"/>
          <p:cNvPicPr/>
          <p:nvPr/>
        </p:nvPicPr>
        <p:blipFill>
          <a:blip r:embed="rId2"/>
          <a:stretch/>
        </p:blipFill>
        <p:spPr>
          <a:xfrm>
            <a:off x="450720" y="2252160"/>
            <a:ext cx="10941480" cy="38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Links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Inode number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corresponds to the location of the file’s contents 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Allow you to work with a single file but have access via different files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you change data in one file, it will change in the linked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Two types: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i="1" strike="noStrike" spc="-1">
                <a:solidFill>
                  <a:srgbClr val="000000"/>
                </a:solidFill>
                <a:latin typeface="Helvetica LT Std"/>
              </a:rPr>
              <a:t>Hard link</a:t>
            </a:r>
            <a:r>
              <a:rPr lang="en-US" sz="24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points directly to the original data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i="1" strike="noStrike" spc="-1">
                <a:solidFill>
                  <a:srgbClr val="000000"/>
                </a:solidFill>
                <a:latin typeface="Helvetica LT Std"/>
              </a:rPr>
              <a:t>Symbolic link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: a link made to another link, not directly to the original data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587880" y="17870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ln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creates both kinds of links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create a hard link: </a:t>
            </a:r>
            <a:r>
              <a:rPr lang="en-US" sz="2600" b="1" strike="noStrike" spc="-1">
                <a:solidFill>
                  <a:srgbClr val="1369B4"/>
                </a:solidFill>
                <a:latin typeface="Helvetica LT Std"/>
              </a:rPr>
              <a:t>ln </a:t>
            </a:r>
            <a:r>
              <a:rPr lang="en-US" sz="2600" b="0" i="1" strike="noStrike" spc="-1">
                <a:solidFill>
                  <a:srgbClr val="1369B4"/>
                </a:solidFill>
                <a:latin typeface="Arial"/>
              </a:rPr>
              <a:t>file1 file2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create a symbolic link, add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–s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switch as follows: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ln –s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600" b="0" i="1" strike="noStrike" spc="-1">
                <a:solidFill>
                  <a:srgbClr val="1369B4"/>
                </a:solidFill>
                <a:latin typeface="Arial"/>
              </a:rPr>
              <a:t>file1 file2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Commands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15" name="Picture 3"/>
          <p:cNvPicPr/>
          <p:nvPr/>
        </p:nvPicPr>
        <p:blipFill>
          <a:blip r:embed="rId2"/>
          <a:stretch/>
        </p:blipFill>
        <p:spPr>
          <a:xfrm>
            <a:off x="628200" y="2498760"/>
            <a:ext cx="10586880" cy="306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Most Linux commands provide help on the command and switches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Add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--help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switch to display help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ls --help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will provide help on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ls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help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and name of shell command to view additional help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Most commands have built-in help to identify additional options or parameters of the command.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Switch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 option or parameter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To access help, add a forward slash (/) after the command and a question mark (?) .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Ex. </a:t>
            </a:r>
            <a:r>
              <a:rPr lang="en-US" sz="2800" b="0" strike="noStrike" spc="-1">
                <a:solidFill>
                  <a:srgbClr val="0E7BB3"/>
                </a:solidFill>
                <a:latin typeface="Arial"/>
              </a:rPr>
              <a:t>dir /?</a:t>
            </a:r>
            <a:endParaRPr lang="en-US" sz="2800" b="0" strike="noStrike" spc="-1">
              <a:latin typeface="Arial"/>
            </a:endParaRPr>
          </a:p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Remember to add a space after every command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Man page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formal piece of documentation in Linux providing help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Called a manual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View this using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man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exit or quit the man page, press the [Q] key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22" name="Picture 3"/>
          <p:cNvPicPr/>
          <p:nvPr/>
        </p:nvPicPr>
        <p:blipFill>
          <a:blip r:embed="rId2"/>
          <a:stretch/>
        </p:blipFill>
        <p:spPr>
          <a:xfrm>
            <a:off x="3829320" y="1699920"/>
            <a:ext cx="4184280" cy="479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Piping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Used the same way as Windows command and PowerShell prompts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Symbol tells Linux to send the output of one command to another</a:t>
            </a:r>
            <a:endParaRPr lang="en-US" sz="26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400" b="0" strike="noStrike" spc="-1">
                <a:solidFill>
                  <a:srgbClr val="1369B4"/>
                </a:solidFill>
                <a:latin typeface="Arial"/>
              </a:rPr>
              <a:t>ls | nl</a:t>
            </a:r>
            <a:endParaRPr lang="en-US" sz="2400" b="0" strike="noStrike" spc="-1">
              <a:latin typeface="Arial"/>
            </a:endParaRPr>
          </a:p>
          <a:p>
            <a:pPr marL="1143000" lvl="2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Creates a list using the </a:t>
            </a:r>
            <a:r>
              <a:rPr lang="en-US" sz="2400" b="1" strike="noStrike" spc="-1">
                <a:solidFill>
                  <a:srgbClr val="1369B4"/>
                </a:solidFill>
                <a:latin typeface="Arial"/>
              </a:rPr>
              <a:t>ls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command and then sends it to the </a:t>
            </a:r>
            <a:r>
              <a:rPr lang="en-US" sz="2400" b="1" strike="noStrike" spc="-1">
                <a:solidFill>
                  <a:srgbClr val="1369B4"/>
                </a:solidFill>
                <a:latin typeface="Arial"/>
              </a:rPr>
              <a:t>nl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command to create a numbered list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head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and </a:t>
            </a:r>
            <a:r>
              <a:rPr lang="en-US" sz="2800" b="1" strike="noStrike" spc="-1">
                <a:solidFill>
                  <a:srgbClr val="1369B4"/>
                </a:solidFill>
                <a:latin typeface="Arial"/>
              </a:rPr>
              <a:t>tail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commands can be used to limit the view of the output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head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displays first part of the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tail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displays last part of the file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-n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switch for either command is used to specify the number of lines to display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Default is 10 lines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281"/>
              </a:spcAft>
            </a:pP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29" name="Picture 3"/>
          <p:cNvPicPr/>
          <p:nvPr/>
        </p:nvPicPr>
        <p:blipFill>
          <a:blip r:embed="rId2"/>
          <a:stretch/>
        </p:blipFill>
        <p:spPr>
          <a:xfrm>
            <a:off x="11160" y="2716920"/>
            <a:ext cx="11820240" cy="221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Grep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grep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is a utility for searching for plain-text data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Useful for printing lines from a file or input stream that match an expression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grep Linda /etc/passwd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retrieves all files in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/passwd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subdirectory in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/etc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directory that contain the word</a:t>
            </a:r>
            <a:r>
              <a:rPr lang="en-US" sz="2600" b="0" strike="noStrike" spc="-1">
                <a:solidFill>
                  <a:srgbClr val="1369B4"/>
                </a:solidFill>
                <a:latin typeface="Helvetica LT Std"/>
              </a:rPr>
              <a:t>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Linda</a:t>
            </a:r>
            <a:r>
              <a:rPr lang="en-US" sz="2600" b="0" strike="noStrike" spc="-1">
                <a:solidFill>
                  <a:srgbClr val="1369B4"/>
                </a:solidFill>
                <a:latin typeface="Helvetica LT Std"/>
              </a:rPr>
              <a:t>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are listed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Viewing Running Processes</a:t>
            </a:r>
            <a:endParaRPr lang="en-US" sz="28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 process, or running program can be viewed with the </a:t>
            </a: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ps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process has a unique identifier called a processor ID (PID)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Add the </a:t>
            </a:r>
            <a:r>
              <a:rPr lang="en-US" sz="2600" b="0" strike="noStrike" spc="-1">
                <a:solidFill>
                  <a:srgbClr val="1369B4"/>
                </a:solidFill>
                <a:latin typeface="Arial"/>
              </a:rPr>
              <a:t>–u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switch to see that information</a:t>
            </a:r>
            <a:endParaRPr lang="en-US" sz="2600" b="0" strike="noStrike" spc="-1">
              <a:latin typeface="Arial"/>
            </a:endParaRPr>
          </a:p>
          <a:p>
            <a:pPr marL="685800" lvl="1" indent="-22788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1369B4"/>
                </a:solidFill>
                <a:latin typeface="Arial"/>
              </a:rPr>
              <a:t>top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command is even more detailed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Linux Help and Command Execution Options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236" name="Picture 3"/>
          <p:cNvPicPr/>
          <p:nvPr/>
        </p:nvPicPr>
        <p:blipFill>
          <a:blip r:embed="rId2"/>
          <a:stretch/>
        </p:blipFill>
        <p:spPr>
          <a:xfrm>
            <a:off x="2190600" y="2485080"/>
            <a:ext cx="7462080" cy="283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4.3 Review</a:t>
            </a:r>
            <a:endParaRPr lang="en-US" sz="4500" b="0" strike="noStrike" spc="-1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Different versions of Linux are referred to as what?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distributions or distros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On a Linux system, how can you determine if you are logged in with super user rights??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The prompt will begin with a #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the purpose of the cd ~ command in Linux?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To change to the logged in user’s home directory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87880" y="511560"/>
            <a:ext cx="658512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 dirty="0">
                <a:solidFill>
                  <a:srgbClr val="FFFFFF"/>
                </a:solidFill>
                <a:latin typeface="Helvetica LT Std"/>
              </a:rPr>
              <a:t>Section 4.3 Review</a:t>
            </a:r>
            <a:endParaRPr lang="en-US" sz="4500" b="0" strike="noStrike" spc="-1" dirty="0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587880" y="1774440"/>
            <a:ext cx="11167920" cy="454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Creating a hard link to a file is done with which Linux command?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ln</a:t>
            </a:r>
            <a:endParaRPr lang="en-US" sz="2600" b="0" strike="noStrike" spc="-1" dirty="0">
              <a:latin typeface="Arial"/>
            </a:endParaRPr>
          </a:p>
          <a:p>
            <a:pPr marL="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you would enter in Linux to search the text output of the ifconfig</a:t>
            </a:r>
            <a:r>
              <a:rPr lang="en-US" sz="2800" b="1" strike="noStrike" spc="-1" dirty="0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command for the word “Link”??</a:t>
            </a:r>
            <a:endParaRPr lang="en-US" sz="2800" b="0" strike="noStrike" spc="-1" dirty="0">
              <a:latin typeface="Arial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ifconfig | grep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587880" y="195840"/>
            <a:ext cx="10667160" cy="12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8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Working at the Command Prompt (continued)</a:t>
            </a:r>
            <a:endParaRPr lang="en-US" sz="4500" b="0" strike="noStrike" spc="-1">
              <a:latin typeface="Arial"/>
            </a:endParaRPr>
          </a:p>
        </p:txBody>
      </p:sp>
      <p:pic>
        <p:nvPicPr>
          <p:cNvPr id="58" name="Picture 3"/>
          <p:cNvPicPr/>
          <p:nvPr/>
        </p:nvPicPr>
        <p:blipFill>
          <a:blip r:embed="rId2"/>
          <a:stretch/>
        </p:blipFill>
        <p:spPr>
          <a:xfrm>
            <a:off x="2682720" y="1786320"/>
            <a:ext cx="6477120" cy="444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</TotalTime>
  <Words>3006</Words>
  <Application>Microsoft Office PowerPoint</Application>
  <PresentationFormat>Widescreen</PresentationFormat>
  <Paragraphs>375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Helvetica LT Std</vt:lpstr>
      <vt:lpstr>Symbol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13</cp:revision>
  <dcterms:created xsi:type="dcterms:W3CDTF">2018-08-30T13:34:25Z</dcterms:created>
  <dcterms:modified xsi:type="dcterms:W3CDTF">2020-07-31T15:01:35Z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90</vt:i4>
  </property>
</Properties>
</file>